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-4.png>
</file>

<file path=ppt/media/image-2-1.png>
</file>

<file path=ppt/media/image-2-2.png>
</file>

<file path=ppt/media/image-3-1.png>
</file>

<file path=ppt/media/image-3-2.png>
</file>

<file path=ppt/media/image-3-3.png>
</file>

<file path=ppt/media/image-3-4.png>
</file>

<file path=ppt/media/image-3-5.png>
</file>

<file path=ppt/media/image-3-6.png>
</file>

<file path=ppt/media/image-3-7.png>
</file>

<file path=ppt/media/image-4-1.png>
</file>

<file path=ppt/media/image-4-2.png>
</file>

<file path=ppt/media/image-4-3.png>
</file>

<file path=ppt/media/image-4-4.png>
</file>

<file path=ppt/media/image-5-1.png>
</file>

<file path=ppt/media/image-5-2.png>
</file>

<file path=ppt/media/image-5-3.png>
</file>

<file path=ppt/media/image-5-4.png>
</file>

<file path=ppt/media/image-6-1.png>
</file>

<file path=ppt/media/image-6-2.png>
</file>

<file path=ppt/media/image-6-3.png>
</file>

<file path=ppt/media/image-7-1.png>
</file>

<file path=ppt/media/image-7-2.png>
</file>

<file path=ppt/media/image-7-3.png>
</file>

<file path=ppt/media/image-7-4.png>
</file>

<file path=ppt/media/image-7-5.png>
</file>

<file path=ppt/media/image-7-6.png>
</file>

<file path=ppt/media/image-7-7.png>
</file>

<file path=ppt/media/image-8-1.png>
</file>

<file path=ppt/media/image-8-2.png>
</file>

<file path=ppt/media/image-8-3.png>
</file>

<file path=ppt/media/image-8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image" Target="../media/image-1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3-5.png"/><Relationship Id="rId6" Type="http://schemas.openxmlformats.org/officeDocument/2006/relationships/image" Target="../media/image-3-6.png"/><Relationship Id="rId7" Type="http://schemas.openxmlformats.org/officeDocument/2006/relationships/image" Target="../media/image-3-7.png"/><Relationship Id="rId9" Type="http://schemas.openxmlformats.org/officeDocument/2006/relationships/slideLayout" Target="../slideLayouts/slideLayout1.xml"/><Relationship Id="rId10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image" Target="../media/image-7-6.png"/><Relationship Id="rId7" Type="http://schemas.openxmlformats.org/officeDocument/2006/relationships/image" Target="../media/image-7-7.png"/><Relationship Id="rId9" Type="http://schemas.openxmlformats.org/officeDocument/2006/relationships/slideLayout" Target="../slideLayouts/slideLayout1.xml"/><Relationship Id="rId10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3100" y="2792730"/>
            <a:ext cx="4648200" cy="2644140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793790" y="2047280"/>
            <a:ext cx="7556421" cy="205406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8087"/>
              </a:lnSpc>
              <a:buNone/>
            </a:pPr>
            <a:r>
              <a:rPr lang="en-US" sz="6470" b="1" dirty="0">
                <a:solidFill>
                  <a:srgbClr val="000000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Client-Server Architecture</a:t>
            </a:r>
            <a:endParaRPr lang="en-US" sz="6470" dirty="0"/>
          </a:p>
        </p:txBody>
      </p:sp>
      <p:sp>
        <p:nvSpPr>
          <p:cNvPr id="7" name="Text 2"/>
          <p:cNvSpPr/>
          <p:nvPr/>
        </p:nvSpPr>
        <p:spPr>
          <a:xfrm>
            <a:off x="793790" y="4441508"/>
            <a:ext cx="7556421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Client-server architecture is a common model for software systems. It involves two entities: clients and servers. Clients request resources from servers, which provide those resources.</a:t>
            </a:r>
            <a:endParaRPr lang="en-US" sz="1786" dirty="0"/>
          </a:p>
        </p:txBody>
      </p:sp>
      <p:sp>
        <p:nvSpPr>
          <p:cNvPr id="8" name="Shape 3"/>
          <p:cNvSpPr/>
          <p:nvPr/>
        </p:nvSpPr>
        <p:spPr>
          <a:xfrm>
            <a:off x="793790" y="5802273"/>
            <a:ext cx="362903" cy="362903"/>
          </a:xfrm>
          <a:prstGeom prst="roundRect">
            <a:avLst>
              <a:gd name="adj" fmla="val 25194296"/>
            </a:avLst>
          </a:prstGeom>
          <a:solidFill>
            <a:srgbClr val="54094A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9" name="Text 4"/>
          <p:cNvSpPr/>
          <p:nvPr/>
        </p:nvSpPr>
        <p:spPr>
          <a:xfrm>
            <a:off x="909280" y="5934908"/>
            <a:ext cx="131802" cy="975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768"/>
              </a:lnSpc>
              <a:buNone/>
            </a:pPr>
            <a:r>
              <a:rPr lang="en-US" sz="768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VP</a:t>
            </a:r>
            <a:endParaRPr lang="en-US" sz="768" dirty="0"/>
          </a:p>
        </p:txBody>
      </p:sp>
      <p:sp>
        <p:nvSpPr>
          <p:cNvPr id="10" name="Text 5"/>
          <p:cNvSpPr/>
          <p:nvPr/>
        </p:nvSpPr>
        <p:spPr>
          <a:xfrm>
            <a:off x="1270040" y="5785366"/>
            <a:ext cx="2265164" cy="3968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126"/>
              </a:lnSpc>
              <a:buNone/>
            </a:pPr>
            <a:r>
              <a:rPr lang="en-US" sz="2233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by Vivek Parmar</a:t>
            </a:r>
            <a:endParaRPr lang="en-US" sz="2233" dirty="0"/>
          </a:p>
        </p:txBody>
      </p:sp>
      <p:pic>
        <p:nvPicPr>
          <p:cNvPr id="11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93790" y="1968937"/>
            <a:ext cx="6276380" cy="7442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860"/>
              </a:lnSpc>
              <a:buNone/>
            </a:pPr>
            <a:r>
              <a:rPr lang="en-US" sz="4688" b="1" dirty="0">
                <a:solidFill>
                  <a:srgbClr val="000000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Understanding Servers</a:t>
            </a:r>
            <a:endParaRPr lang="en-US" sz="4688" dirty="0"/>
          </a:p>
        </p:txBody>
      </p:sp>
      <p:sp>
        <p:nvSpPr>
          <p:cNvPr id="5" name="Text 2"/>
          <p:cNvSpPr/>
          <p:nvPr/>
        </p:nvSpPr>
        <p:spPr>
          <a:xfrm>
            <a:off x="793790" y="3280172"/>
            <a:ext cx="2977039" cy="37207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930"/>
              </a:lnSpc>
              <a:buNone/>
            </a:pPr>
            <a:r>
              <a:rPr lang="en-US" sz="2344" b="1" dirty="0">
                <a:solidFill>
                  <a:srgbClr val="000000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Hardware</a:t>
            </a:r>
            <a:endParaRPr lang="en-US" sz="2344" dirty="0"/>
          </a:p>
        </p:txBody>
      </p:sp>
      <p:sp>
        <p:nvSpPr>
          <p:cNvPr id="6" name="Text 3"/>
          <p:cNvSpPr/>
          <p:nvPr/>
        </p:nvSpPr>
        <p:spPr>
          <a:xfrm>
            <a:off x="793790" y="3879056"/>
            <a:ext cx="3978116" cy="18145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Servers are powerful computers designed for specific tasks. They typically have high processing power, ample memory, and robust storage.</a:t>
            </a:r>
            <a:endParaRPr lang="en-US" sz="1786" dirty="0"/>
          </a:p>
        </p:txBody>
      </p:sp>
      <p:sp>
        <p:nvSpPr>
          <p:cNvPr id="7" name="Text 4"/>
          <p:cNvSpPr/>
          <p:nvPr/>
        </p:nvSpPr>
        <p:spPr>
          <a:xfrm>
            <a:off x="5332928" y="3280172"/>
            <a:ext cx="2977039" cy="37207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930"/>
              </a:lnSpc>
              <a:buNone/>
            </a:pPr>
            <a:r>
              <a:rPr lang="en-US" sz="2344" b="1" dirty="0">
                <a:solidFill>
                  <a:srgbClr val="000000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Software</a:t>
            </a:r>
            <a:endParaRPr lang="en-US" sz="2344" dirty="0"/>
          </a:p>
        </p:txBody>
      </p:sp>
      <p:sp>
        <p:nvSpPr>
          <p:cNvPr id="8" name="Text 5"/>
          <p:cNvSpPr/>
          <p:nvPr/>
        </p:nvSpPr>
        <p:spPr>
          <a:xfrm>
            <a:off x="5332928" y="3879056"/>
            <a:ext cx="3978116" cy="217741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Servers run specialized software that enables them to manage resources and respond to client requests. This software can be operating systems, databases, web servers, or application servers.</a:t>
            </a:r>
            <a:endParaRPr lang="en-US" sz="1786" dirty="0"/>
          </a:p>
        </p:txBody>
      </p:sp>
      <p:sp>
        <p:nvSpPr>
          <p:cNvPr id="9" name="Text 6"/>
          <p:cNvSpPr/>
          <p:nvPr/>
        </p:nvSpPr>
        <p:spPr>
          <a:xfrm>
            <a:off x="9872067" y="3280172"/>
            <a:ext cx="2979301" cy="37207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930"/>
              </a:lnSpc>
              <a:buNone/>
            </a:pPr>
            <a:r>
              <a:rPr lang="en-US" sz="2344" b="1" dirty="0">
                <a:solidFill>
                  <a:srgbClr val="000000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Network Connectivity</a:t>
            </a:r>
            <a:endParaRPr lang="en-US" sz="2344" dirty="0"/>
          </a:p>
        </p:txBody>
      </p:sp>
      <p:sp>
        <p:nvSpPr>
          <p:cNvPr id="10" name="Text 7"/>
          <p:cNvSpPr/>
          <p:nvPr/>
        </p:nvSpPr>
        <p:spPr>
          <a:xfrm>
            <a:off x="9872067" y="3879056"/>
            <a:ext cx="3978116" cy="18145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Servers connect to networks, allowing clients to access resources remotely. They have network interfaces that facilitate communication with other devices.</a:t>
            </a:r>
            <a:endParaRPr lang="en-US" sz="1786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10462" y="2050852"/>
            <a:ext cx="4953476" cy="4127897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746165" y="696873"/>
            <a:ext cx="7651671" cy="139922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509"/>
              </a:lnSpc>
              <a:buNone/>
            </a:pPr>
            <a:r>
              <a:rPr lang="en-US" sz="4407" b="1" dirty="0">
                <a:solidFill>
                  <a:srgbClr val="000000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How Requests Are Handled by Servers</a:t>
            </a:r>
            <a:endParaRPr lang="en-US" sz="4407" dirty="0"/>
          </a:p>
        </p:txBody>
      </p:sp>
      <p:pic>
        <p:nvPicPr>
          <p:cNvPr id="7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165" y="2415897"/>
            <a:ext cx="1065967" cy="1705570"/>
          </a:xfrm>
          <a:prstGeom prst="rect">
            <a:avLst/>
          </a:prstGeom>
        </p:spPr>
      </p:pic>
      <p:sp>
        <p:nvSpPr>
          <p:cNvPr id="8" name="Text 2"/>
          <p:cNvSpPr/>
          <p:nvPr/>
        </p:nvSpPr>
        <p:spPr>
          <a:xfrm>
            <a:off x="2131933" y="2629019"/>
            <a:ext cx="2798326" cy="3496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54"/>
              </a:lnSpc>
              <a:buNone/>
            </a:pPr>
            <a:r>
              <a:rPr lang="en-US" sz="2203" b="1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Request</a:t>
            </a:r>
            <a:endParaRPr lang="en-US" sz="2203" dirty="0"/>
          </a:p>
        </p:txBody>
      </p:sp>
      <p:sp>
        <p:nvSpPr>
          <p:cNvPr id="9" name="Text 3"/>
          <p:cNvSpPr/>
          <p:nvPr/>
        </p:nvSpPr>
        <p:spPr>
          <a:xfrm>
            <a:off x="2131933" y="3106579"/>
            <a:ext cx="6265902" cy="68222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86"/>
              </a:lnSpc>
              <a:buNone/>
            </a:pPr>
            <a:r>
              <a:rPr lang="en-US" sz="1679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client sends a request to the server, typically through a network connection.</a:t>
            </a:r>
            <a:endParaRPr lang="en-US" sz="1679" dirty="0"/>
          </a:p>
        </p:txBody>
      </p:sp>
      <p:pic>
        <p:nvPicPr>
          <p:cNvPr id="10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6165" y="4121468"/>
            <a:ext cx="1065967" cy="1705570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2131933" y="4334589"/>
            <a:ext cx="2798326" cy="3496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54"/>
              </a:lnSpc>
              <a:buNone/>
            </a:pPr>
            <a:r>
              <a:rPr lang="en-US" sz="2203" b="1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Processing</a:t>
            </a:r>
            <a:endParaRPr lang="en-US" sz="2203" dirty="0"/>
          </a:p>
        </p:txBody>
      </p:sp>
      <p:sp>
        <p:nvSpPr>
          <p:cNvPr id="12" name="Text 5"/>
          <p:cNvSpPr/>
          <p:nvPr/>
        </p:nvSpPr>
        <p:spPr>
          <a:xfrm>
            <a:off x="2131933" y="4812149"/>
            <a:ext cx="6265902" cy="68222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86"/>
              </a:lnSpc>
              <a:buNone/>
            </a:pPr>
            <a:r>
              <a:rPr lang="en-US" sz="1679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server receives the request, interprets it, and processes it based on its configuration and installed software.</a:t>
            </a:r>
            <a:endParaRPr lang="en-US" sz="1679" dirty="0"/>
          </a:p>
        </p:txBody>
      </p:sp>
      <p:pic>
        <p:nvPicPr>
          <p:cNvPr id="13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6165" y="5827038"/>
            <a:ext cx="1065967" cy="1705570"/>
          </a:xfrm>
          <a:prstGeom prst="rect">
            <a:avLst/>
          </a:prstGeom>
        </p:spPr>
      </p:pic>
      <p:sp>
        <p:nvSpPr>
          <p:cNvPr id="14" name="Text 6"/>
          <p:cNvSpPr/>
          <p:nvPr/>
        </p:nvSpPr>
        <p:spPr>
          <a:xfrm>
            <a:off x="2131933" y="6040160"/>
            <a:ext cx="2798326" cy="3496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54"/>
              </a:lnSpc>
              <a:buNone/>
            </a:pPr>
            <a:r>
              <a:rPr lang="en-US" sz="2203" b="1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Response</a:t>
            </a:r>
            <a:endParaRPr lang="en-US" sz="2203" dirty="0"/>
          </a:p>
        </p:txBody>
      </p:sp>
      <p:sp>
        <p:nvSpPr>
          <p:cNvPr id="15" name="Text 7"/>
          <p:cNvSpPr/>
          <p:nvPr/>
        </p:nvSpPr>
        <p:spPr>
          <a:xfrm>
            <a:off x="2131933" y="6517719"/>
            <a:ext cx="6265902" cy="68222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86"/>
              </a:lnSpc>
              <a:buNone/>
            </a:pPr>
            <a:r>
              <a:rPr lang="en-US" sz="1679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server generates a response based on the processed request and sends it back to the client.</a:t>
            </a:r>
            <a:endParaRPr lang="en-US" sz="1679" dirty="0"/>
          </a:p>
        </p:txBody>
      </p:sp>
      <p:pic>
        <p:nvPicPr>
          <p:cNvPr id="16" name="Image 6" descr="preencoded.png">
            <a:hlinkClick r:id="rId8" tooltip="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27607" y="2667714"/>
            <a:ext cx="4919186" cy="2894171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793790" y="881301"/>
            <a:ext cx="5954197" cy="7442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860"/>
              </a:lnSpc>
              <a:buNone/>
            </a:pPr>
            <a:r>
              <a:rPr lang="en-US" sz="4688" b="1" dirty="0">
                <a:solidFill>
                  <a:srgbClr val="000000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Server Components</a:t>
            </a:r>
            <a:endParaRPr lang="en-US" sz="4688" dirty="0"/>
          </a:p>
        </p:txBody>
      </p:sp>
      <p:sp>
        <p:nvSpPr>
          <p:cNvPr id="7" name="Shape 2"/>
          <p:cNvSpPr/>
          <p:nvPr/>
        </p:nvSpPr>
        <p:spPr>
          <a:xfrm>
            <a:off x="793790" y="222087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8" name="Text 3"/>
          <p:cNvSpPr/>
          <p:nvPr/>
        </p:nvSpPr>
        <p:spPr>
          <a:xfrm>
            <a:off x="972503" y="2297311"/>
            <a:ext cx="152876" cy="3573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813"/>
              </a:lnSpc>
              <a:buNone/>
            </a:pPr>
            <a:r>
              <a:rPr lang="en-US" sz="2813" b="1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1</a:t>
            </a:r>
            <a:endParaRPr lang="en-US" sz="2813" dirty="0"/>
          </a:p>
        </p:txBody>
      </p:sp>
      <p:sp>
        <p:nvSpPr>
          <p:cNvPr id="9" name="Text 4"/>
          <p:cNvSpPr/>
          <p:nvPr/>
        </p:nvSpPr>
        <p:spPr>
          <a:xfrm>
            <a:off x="1530906" y="2220873"/>
            <a:ext cx="2927747" cy="37207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930"/>
              </a:lnSpc>
              <a:buNone/>
            </a:pPr>
            <a:r>
              <a:rPr lang="en-US" sz="2344" b="1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CPU</a:t>
            </a:r>
            <a:endParaRPr lang="en-US" sz="2344" dirty="0"/>
          </a:p>
        </p:txBody>
      </p:sp>
      <p:sp>
        <p:nvSpPr>
          <p:cNvPr id="10" name="Text 5"/>
          <p:cNvSpPr/>
          <p:nvPr/>
        </p:nvSpPr>
        <p:spPr>
          <a:xfrm>
            <a:off x="1530906" y="2729032"/>
            <a:ext cx="2927747" cy="18145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central processing unit handles the main processing tasks, executing instructions and managing data.</a:t>
            </a:r>
            <a:endParaRPr lang="en-US" sz="1786" dirty="0"/>
          </a:p>
        </p:txBody>
      </p:sp>
      <p:sp>
        <p:nvSpPr>
          <p:cNvPr id="11" name="Shape 6"/>
          <p:cNvSpPr/>
          <p:nvPr/>
        </p:nvSpPr>
        <p:spPr>
          <a:xfrm>
            <a:off x="4685467" y="222087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2" name="Text 7"/>
          <p:cNvSpPr/>
          <p:nvPr/>
        </p:nvSpPr>
        <p:spPr>
          <a:xfrm>
            <a:off x="4839295" y="2297311"/>
            <a:ext cx="202525" cy="3573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813"/>
              </a:lnSpc>
              <a:buNone/>
            </a:pPr>
            <a:r>
              <a:rPr lang="en-US" sz="2813" b="1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2</a:t>
            </a:r>
            <a:endParaRPr lang="en-US" sz="2813" dirty="0"/>
          </a:p>
        </p:txBody>
      </p:sp>
      <p:sp>
        <p:nvSpPr>
          <p:cNvPr id="13" name="Text 8"/>
          <p:cNvSpPr/>
          <p:nvPr/>
        </p:nvSpPr>
        <p:spPr>
          <a:xfrm>
            <a:off x="5422583" y="2220873"/>
            <a:ext cx="2927747" cy="37207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930"/>
              </a:lnSpc>
              <a:buNone/>
            </a:pPr>
            <a:r>
              <a:rPr lang="en-US" sz="2344" b="1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Memory</a:t>
            </a:r>
            <a:endParaRPr lang="en-US" sz="2344" dirty="0"/>
          </a:p>
        </p:txBody>
      </p:sp>
      <p:sp>
        <p:nvSpPr>
          <p:cNvPr id="14" name="Text 9"/>
          <p:cNvSpPr/>
          <p:nvPr/>
        </p:nvSpPr>
        <p:spPr>
          <a:xfrm>
            <a:off x="5422583" y="2729032"/>
            <a:ext cx="2927747" cy="18145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RAM (Random Access Memory) provides temporary storage for data and programs that the CPU needs to access quickly.</a:t>
            </a:r>
            <a:endParaRPr lang="en-US" sz="1786" dirty="0"/>
          </a:p>
        </p:txBody>
      </p:sp>
      <p:sp>
        <p:nvSpPr>
          <p:cNvPr id="15" name="Shape 10"/>
          <p:cNvSpPr/>
          <p:nvPr/>
        </p:nvSpPr>
        <p:spPr>
          <a:xfrm>
            <a:off x="793790" y="502550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6" name="Text 11"/>
          <p:cNvSpPr/>
          <p:nvPr/>
        </p:nvSpPr>
        <p:spPr>
          <a:xfrm>
            <a:off x="947857" y="5101947"/>
            <a:ext cx="202168" cy="3573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813"/>
              </a:lnSpc>
              <a:buNone/>
            </a:pPr>
            <a:r>
              <a:rPr lang="en-US" sz="2813" b="1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3</a:t>
            </a:r>
            <a:endParaRPr lang="en-US" sz="2813" dirty="0"/>
          </a:p>
        </p:txBody>
      </p:sp>
      <p:sp>
        <p:nvSpPr>
          <p:cNvPr id="17" name="Text 12"/>
          <p:cNvSpPr/>
          <p:nvPr/>
        </p:nvSpPr>
        <p:spPr>
          <a:xfrm>
            <a:off x="1530906" y="5025509"/>
            <a:ext cx="2927747" cy="37207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930"/>
              </a:lnSpc>
              <a:buNone/>
            </a:pPr>
            <a:r>
              <a:rPr lang="en-US" sz="2344" b="1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Storage</a:t>
            </a:r>
            <a:endParaRPr lang="en-US" sz="2344" dirty="0"/>
          </a:p>
        </p:txBody>
      </p:sp>
      <p:sp>
        <p:nvSpPr>
          <p:cNvPr id="18" name="Text 13"/>
          <p:cNvSpPr/>
          <p:nvPr/>
        </p:nvSpPr>
        <p:spPr>
          <a:xfrm>
            <a:off x="1530906" y="5533668"/>
            <a:ext cx="2927747" cy="18145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Hard drives or SSDs store data persistently, ensuring data remains available even when the server is powered off.</a:t>
            </a:r>
            <a:endParaRPr lang="en-US" sz="1786" dirty="0"/>
          </a:p>
        </p:txBody>
      </p:sp>
      <p:sp>
        <p:nvSpPr>
          <p:cNvPr id="19" name="Shape 14"/>
          <p:cNvSpPr/>
          <p:nvPr/>
        </p:nvSpPr>
        <p:spPr>
          <a:xfrm>
            <a:off x="4685467" y="502550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20" name="Text 15"/>
          <p:cNvSpPr/>
          <p:nvPr/>
        </p:nvSpPr>
        <p:spPr>
          <a:xfrm>
            <a:off x="4844296" y="5101947"/>
            <a:ext cx="192524" cy="3573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813"/>
              </a:lnSpc>
              <a:buNone/>
            </a:pPr>
            <a:r>
              <a:rPr lang="en-US" sz="2813" b="1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4</a:t>
            </a:r>
            <a:endParaRPr lang="en-US" sz="2813" dirty="0"/>
          </a:p>
        </p:txBody>
      </p:sp>
      <p:sp>
        <p:nvSpPr>
          <p:cNvPr id="21" name="Text 16"/>
          <p:cNvSpPr/>
          <p:nvPr/>
        </p:nvSpPr>
        <p:spPr>
          <a:xfrm>
            <a:off x="5422583" y="5025509"/>
            <a:ext cx="2927747" cy="37207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930"/>
              </a:lnSpc>
              <a:buNone/>
            </a:pPr>
            <a:r>
              <a:rPr lang="en-US" sz="2344" b="1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Network Interface</a:t>
            </a:r>
            <a:endParaRPr lang="en-US" sz="2344" dirty="0"/>
          </a:p>
        </p:txBody>
      </p:sp>
      <p:sp>
        <p:nvSpPr>
          <p:cNvPr id="22" name="Text 17"/>
          <p:cNvSpPr/>
          <p:nvPr/>
        </p:nvSpPr>
        <p:spPr>
          <a:xfrm>
            <a:off x="5422583" y="5533668"/>
            <a:ext cx="2927747" cy="18145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network interface connects the server to the network, allowing communication with other devices.</a:t>
            </a:r>
            <a:endParaRPr lang="en-US" sz="1786" dirty="0"/>
          </a:p>
        </p:txBody>
      </p:sp>
      <p:pic>
        <p:nvPicPr>
          <p:cNvPr id="23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16177" y="2453045"/>
            <a:ext cx="4941927" cy="3323511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762119" y="946785"/>
            <a:ext cx="5715953" cy="71449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626"/>
              </a:lnSpc>
              <a:buNone/>
            </a:pPr>
            <a:r>
              <a:rPr lang="en-US" sz="4501" b="1" dirty="0">
                <a:solidFill>
                  <a:srgbClr val="000000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Server Processes</a:t>
            </a:r>
            <a:endParaRPr lang="en-US" sz="4501" dirty="0"/>
          </a:p>
        </p:txBody>
      </p:sp>
      <p:sp>
        <p:nvSpPr>
          <p:cNvPr id="7" name="Shape 2"/>
          <p:cNvSpPr/>
          <p:nvPr/>
        </p:nvSpPr>
        <p:spPr>
          <a:xfrm>
            <a:off x="1073468" y="1987868"/>
            <a:ext cx="30480" cy="5294828"/>
          </a:xfrm>
          <a:prstGeom prst="roundRect">
            <a:avLst>
              <a:gd name="adj" fmla="val 300057"/>
            </a:avLst>
          </a:prstGeom>
          <a:solidFill>
            <a:srgbClr val="B2D4E5"/>
          </a:solidFill>
          <a:ln/>
        </p:spPr>
      </p:sp>
      <p:sp>
        <p:nvSpPr>
          <p:cNvPr id="8" name="Shape 3"/>
          <p:cNvSpPr/>
          <p:nvPr/>
        </p:nvSpPr>
        <p:spPr>
          <a:xfrm>
            <a:off x="1303199" y="2462451"/>
            <a:ext cx="762119" cy="30480"/>
          </a:xfrm>
          <a:prstGeom prst="roundRect">
            <a:avLst>
              <a:gd name="adj" fmla="val 300057"/>
            </a:avLst>
          </a:prstGeom>
          <a:solidFill>
            <a:srgbClr val="B2D4E5"/>
          </a:solidFill>
          <a:ln/>
        </p:spPr>
      </p:sp>
      <p:sp>
        <p:nvSpPr>
          <p:cNvPr id="9" name="Shape 4"/>
          <p:cNvSpPr/>
          <p:nvPr/>
        </p:nvSpPr>
        <p:spPr>
          <a:xfrm>
            <a:off x="843736" y="2232779"/>
            <a:ext cx="489942" cy="489942"/>
          </a:xfrm>
          <a:prstGeom prst="roundRect">
            <a:avLst>
              <a:gd name="adj" fmla="val 18667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0" name="Text 5"/>
          <p:cNvSpPr/>
          <p:nvPr/>
        </p:nvSpPr>
        <p:spPr>
          <a:xfrm>
            <a:off x="1015305" y="2306241"/>
            <a:ext cx="146804" cy="34301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01"/>
              </a:lnSpc>
              <a:buNone/>
            </a:pPr>
            <a:r>
              <a:rPr lang="en-US" sz="2701" b="1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1</a:t>
            </a:r>
            <a:endParaRPr lang="en-US" sz="2701" dirty="0"/>
          </a:p>
        </p:txBody>
      </p:sp>
      <p:sp>
        <p:nvSpPr>
          <p:cNvPr id="11" name="Text 6"/>
          <p:cNvSpPr/>
          <p:nvPr/>
        </p:nvSpPr>
        <p:spPr>
          <a:xfrm>
            <a:off x="2286357" y="2205514"/>
            <a:ext cx="2857976" cy="35718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813"/>
              </a:lnSpc>
              <a:buNone/>
            </a:pPr>
            <a:r>
              <a:rPr lang="en-US" sz="2250" b="1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Operating System</a:t>
            </a:r>
            <a:endParaRPr lang="en-US" sz="2250" dirty="0"/>
          </a:p>
        </p:txBody>
      </p:sp>
      <p:sp>
        <p:nvSpPr>
          <p:cNvPr id="12" name="Text 7"/>
          <p:cNvSpPr/>
          <p:nvPr/>
        </p:nvSpPr>
        <p:spPr>
          <a:xfrm>
            <a:off x="2286357" y="2693313"/>
            <a:ext cx="6095524" cy="69675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43"/>
              </a:lnSpc>
              <a:buNone/>
            </a:pPr>
            <a:r>
              <a:rPr lang="en-US" sz="171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operating system manages the server's hardware and resources, providing a foundation for other software.</a:t>
            </a:r>
            <a:endParaRPr lang="en-US" sz="1715" dirty="0"/>
          </a:p>
        </p:txBody>
      </p:sp>
      <p:sp>
        <p:nvSpPr>
          <p:cNvPr id="13" name="Shape 8"/>
          <p:cNvSpPr/>
          <p:nvPr/>
        </p:nvSpPr>
        <p:spPr>
          <a:xfrm>
            <a:off x="1303199" y="4299942"/>
            <a:ext cx="762119" cy="30480"/>
          </a:xfrm>
          <a:prstGeom prst="roundRect">
            <a:avLst>
              <a:gd name="adj" fmla="val 300057"/>
            </a:avLst>
          </a:prstGeom>
          <a:solidFill>
            <a:srgbClr val="B2D4E5"/>
          </a:solidFill>
          <a:ln/>
        </p:spPr>
      </p:sp>
      <p:sp>
        <p:nvSpPr>
          <p:cNvPr id="14" name="Shape 9"/>
          <p:cNvSpPr/>
          <p:nvPr/>
        </p:nvSpPr>
        <p:spPr>
          <a:xfrm>
            <a:off x="843736" y="4070271"/>
            <a:ext cx="489942" cy="489942"/>
          </a:xfrm>
          <a:prstGeom prst="roundRect">
            <a:avLst>
              <a:gd name="adj" fmla="val 18667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5" name="Text 10"/>
          <p:cNvSpPr/>
          <p:nvPr/>
        </p:nvSpPr>
        <p:spPr>
          <a:xfrm>
            <a:off x="991493" y="4143732"/>
            <a:ext cx="194429" cy="34301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01"/>
              </a:lnSpc>
              <a:buNone/>
            </a:pPr>
            <a:r>
              <a:rPr lang="en-US" sz="2701" b="1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2</a:t>
            </a:r>
            <a:endParaRPr lang="en-US" sz="2701" dirty="0"/>
          </a:p>
        </p:txBody>
      </p:sp>
      <p:sp>
        <p:nvSpPr>
          <p:cNvPr id="16" name="Text 11"/>
          <p:cNvSpPr/>
          <p:nvPr/>
        </p:nvSpPr>
        <p:spPr>
          <a:xfrm>
            <a:off x="2286357" y="4043005"/>
            <a:ext cx="2857976" cy="35718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813"/>
              </a:lnSpc>
              <a:buNone/>
            </a:pPr>
            <a:r>
              <a:rPr lang="en-US" sz="2250" b="1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Application Services</a:t>
            </a:r>
            <a:endParaRPr lang="en-US" sz="2250" dirty="0"/>
          </a:p>
        </p:txBody>
      </p:sp>
      <p:sp>
        <p:nvSpPr>
          <p:cNvPr id="17" name="Text 12"/>
          <p:cNvSpPr/>
          <p:nvPr/>
        </p:nvSpPr>
        <p:spPr>
          <a:xfrm>
            <a:off x="2286357" y="4530804"/>
            <a:ext cx="6095524" cy="69675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43"/>
              </a:lnSpc>
              <a:buNone/>
            </a:pPr>
            <a:r>
              <a:rPr lang="en-US" sz="171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These services handle specific tasks like web serving, database management, or email processing.</a:t>
            </a:r>
            <a:endParaRPr lang="en-US" sz="1715" dirty="0"/>
          </a:p>
        </p:txBody>
      </p:sp>
      <p:sp>
        <p:nvSpPr>
          <p:cNvPr id="18" name="Shape 13"/>
          <p:cNvSpPr/>
          <p:nvPr/>
        </p:nvSpPr>
        <p:spPr>
          <a:xfrm>
            <a:off x="1303199" y="6137434"/>
            <a:ext cx="762119" cy="30480"/>
          </a:xfrm>
          <a:prstGeom prst="roundRect">
            <a:avLst>
              <a:gd name="adj" fmla="val 300057"/>
            </a:avLst>
          </a:prstGeom>
          <a:solidFill>
            <a:srgbClr val="B2D4E5"/>
          </a:solidFill>
          <a:ln/>
        </p:spPr>
      </p:sp>
      <p:sp>
        <p:nvSpPr>
          <p:cNvPr id="19" name="Shape 14"/>
          <p:cNvSpPr/>
          <p:nvPr/>
        </p:nvSpPr>
        <p:spPr>
          <a:xfrm>
            <a:off x="843736" y="5907762"/>
            <a:ext cx="489942" cy="489942"/>
          </a:xfrm>
          <a:prstGeom prst="roundRect">
            <a:avLst>
              <a:gd name="adj" fmla="val 18667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20" name="Text 15"/>
          <p:cNvSpPr/>
          <p:nvPr/>
        </p:nvSpPr>
        <p:spPr>
          <a:xfrm>
            <a:off x="991612" y="5981224"/>
            <a:ext cx="194191" cy="34301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01"/>
              </a:lnSpc>
              <a:buNone/>
            </a:pPr>
            <a:r>
              <a:rPr lang="en-US" sz="2701" b="1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3</a:t>
            </a:r>
            <a:endParaRPr lang="en-US" sz="2701" dirty="0"/>
          </a:p>
        </p:txBody>
      </p:sp>
      <p:sp>
        <p:nvSpPr>
          <p:cNvPr id="21" name="Text 16"/>
          <p:cNvSpPr/>
          <p:nvPr/>
        </p:nvSpPr>
        <p:spPr>
          <a:xfrm>
            <a:off x="2286357" y="5880497"/>
            <a:ext cx="2857976" cy="35718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813"/>
              </a:lnSpc>
              <a:buNone/>
            </a:pPr>
            <a:r>
              <a:rPr lang="en-US" sz="2250" b="1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User Processes</a:t>
            </a:r>
            <a:endParaRPr lang="en-US" sz="2250" dirty="0"/>
          </a:p>
        </p:txBody>
      </p:sp>
      <p:sp>
        <p:nvSpPr>
          <p:cNvPr id="22" name="Text 17"/>
          <p:cNvSpPr/>
          <p:nvPr/>
        </p:nvSpPr>
        <p:spPr>
          <a:xfrm>
            <a:off x="2286357" y="6368296"/>
            <a:ext cx="6095524" cy="69675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43"/>
              </a:lnSpc>
              <a:buNone/>
            </a:pPr>
            <a:r>
              <a:rPr lang="en-US" sz="171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These processes represent applications or tasks that users initiate, leveraging server resources to complete tasks.</a:t>
            </a:r>
            <a:endParaRPr lang="en-US" sz="1715" dirty="0"/>
          </a:p>
        </p:txBody>
      </p:sp>
      <p:pic>
        <p:nvPicPr>
          <p:cNvPr id="23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25980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337786" y="3039666"/>
            <a:ext cx="4745712" cy="59316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671"/>
              </a:lnSpc>
              <a:buNone/>
            </a:pPr>
            <a:r>
              <a:rPr lang="en-US" sz="3737" b="1" dirty="0">
                <a:solidFill>
                  <a:srgbClr val="000000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Server Protocols</a:t>
            </a:r>
            <a:endParaRPr lang="en-US" sz="3737" dirty="0"/>
          </a:p>
        </p:txBody>
      </p:sp>
      <p:sp>
        <p:nvSpPr>
          <p:cNvPr id="6" name="Shape 2"/>
          <p:cNvSpPr/>
          <p:nvPr/>
        </p:nvSpPr>
        <p:spPr>
          <a:xfrm>
            <a:off x="1337786" y="3903940"/>
            <a:ext cx="11954827" cy="3545681"/>
          </a:xfrm>
          <a:prstGeom prst="roundRect">
            <a:avLst>
              <a:gd name="adj" fmla="val 2142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7" name="Shape 3"/>
          <p:cNvSpPr/>
          <p:nvPr/>
        </p:nvSpPr>
        <p:spPr>
          <a:xfrm>
            <a:off x="1345406" y="3911560"/>
            <a:ext cx="11939588" cy="81033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8" name="Text 4"/>
          <p:cNvSpPr/>
          <p:nvPr/>
        </p:nvSpPr>
        <p:spPr>
          <a:xfrm>
            <a:off x="1526143" y="4027646"/>
            <a:ext cx="5604510" cy="2890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278"/>
              </a:lnSpc>
              <a:buNone/>
            </a:pPr>
            <a:r>
              <a:rPr lang="en-US" sz="14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HTTP</a:t>
            </a:r>
            <a:endParaRPr lang="en-US" sz="1424" dirty="0"/>
          </a:p>
        </p:txBody>
      </p:sp>
      <p:sp>
        <p:nvSpPr>
          <p:cNvPr id="9" name="Text 5"/>
          <p:cNvSpPr/>
          <p:nvPr/>
        </p:nvSpPr>
        <p:spPr>
          <a:xfrm>
            <a:off x="7499747" y="4027646"/>
            <a:ext cx="5604510" cy="5781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78"/>
              </a:lnSpc>
              <a:buNone/>
            </a:pPr>
            <a:r>
              <a:rPr lang="en-US" sz="14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Hypertext Transfer Protocol. Used for web communication, transferring files and data between clients and web servers.</a:t>
            </a:r>
            <a:endParaRPr lang="en-US" sz="1424" dirty="0"/>
          </a:p>
        </p:txBody>
      </p:sp>
      <p:sp>
        <p:nvSpPr>
          <p:cNvPr id="10" name="Shape 6"/>
          <p:cNvSpPr/>
          <p:nvPr/>
        </p:nvSpPr>
        <p:spPr>
          <a:xfrm>
            <a:off x="1345406" y="4721900"/>
            <a:ext cx="11939588" cy="109942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7"/>
          <p:cNvSpPr/>
          <p:nvPr/>
        </p:nvSpPr>
        <p:spPr>
          <a:xfrm>
            <a:off x="1526143" y="4837986"/>
            <a:ext cx="5604510" cy="2890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278"/>
              </a:lnSpc>
              <a:buNone/>
            </a:pPr>
            <a:r>
              <a:rPr lang="en-US" sz="14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FTP</a:t>
            </a:r>
            <a:endParaRPr lang="en-US" sz="1424" dirty="0"/>
          </a:p>
        </p:txBody>
      </p:sp>
      <p:sp>
        <p:nvSpPr>
          <p:cNvPr id="12" name="Text 8"/>
          <p:cNvSpPr/>
          <p:nvPr/>
        </p:nvSpPr>
        <p:spPr>
          <a:xfrm>
            <a:off x="7499747" y="4837986"/>
            <a:ext cx="5604510" cy="86725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78"/>
              </a:lnSpc>
              <a:buNone/>
            </a:pPr>
            <a:r>
              <a:rPr lang="en-US" sz="14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File Transfer Protocol. Enables secure file transfers between clients and servers, commonly used for uploading and downloading files.</a:t>
            </a:r>
            <a:endParaRPr lang="en-US" sz="1424" dirty="0"/>
          </a:p>
        </p:txBody>
      </p:sp>
      <p:sp>
        <p:nvSpPr>
          <p:cNvPr id="13" name="Shape 9"/>
          <p:cNvSpPr/>
          <p:nvPr/>
        </p:nvSpPr>
        <p:spPr>
          <a:xfrm>
            <a:off x="1345406" y="5821323"/>
            <a:ext cx="11939588" cy="81033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0"/>
          <p:cNvSpPr/>
          <p:nvPr/>
        </p:nvSpPr>
        <p:spPr>
          <a:xfrm>
            <a:off x="1526143" y="5937409"/>
            <a:ext cx="5604510" cy="2890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278"/>
              </a:lnSpc>
              <a:buNone/>
            </a:pPr>
            <a:r>
              <a:rPr lang="en-US" sz="14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SMTP</a:t>
            </a:r>
            <a:endParaRPr lang="en-US" sz="1424" dirty="0"/>
          </a:p>
        </p:txBody>
      </p:sp>
      <p:sp>
        <p:nvSpPr>
          <p:cNvPr id="15" name="Text 11"/>
          <p:cNvSpPr/>
          <p:nvPr/>
        </p:nvSpPr>
        <p:spPr>
          <a:xfrm>
            <a:off x="7499747" y="5937409"/>
            <a:ext cx="5604510" cy="5781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78"/>
              </a:lnSpc>
              <a:buNone/>
            </a:pPr>
            <a:r>
              <a:rPr lang="en-US" sz="14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Simple Mail Transfer Protocol. Handles the transmission of emails between email clients and servers.</a:t>
            </a:r>
            <a:endParaRPr lang="en-US" sz="1424" dirty="0"/>
          </a:p>
        </p:txBody>
      </p:sp>
      <p:sp>
        <p:nvSpPr>
          <p:cNvPr id="16" name="Shape 12"/>
          <p:cNvSpPr/>
          <p:nvPr/>
        </p:nvSpPr>
        <p:spPr>
          <a:xfrm>
            <a:off x="1345406" y="6631662"/>
            <a:ext cx="11939588" cy="81033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7" name="Text 13"/>
          <p:cNvSpPr/>
          <p:nvPr/>
        </p:nvSpPr>
        <p:spPr>
          <a:xfrm>
            <a:off x="1526143" y="6747748"/>
            <a:ext cx="5604510" cy="2890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278"/>
              </a:lnSpc>
              <a:buNone/>
            </a:pPr>
            <a:r>
              <a:rPr lang="en-US" sz="14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SSH</a:t>
            </a:r>
            <a:endParaRPr lang="en-US" sz="1424" dirty="0"/>
          </a:p>
        </p:txBody>
      </p:sp>
      <p:sp>
        <p:nvSpPr>
          <p:cNvPr id="18" name="Text 14"/>
          <p:cNvSpPr/>
          <p:nvPr/>
        </p:nvSpPr>
        <p:spPr>
          <a:xfrm>
            <a:off x="7499747" y="6747748"/>
            <a:ext cx="5604510" cy="5781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78"/>
              </a:lnSpc>
              <a:buNone/>
            </a:pPr>
            <a:r>
              <a:rPr lang="en-US" sz="14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Secure Shell. Provides a secure and encrypted connection for remote access and administration of servers.</a:t>
            </a:r>
            <a:endParaRPr lang="en-US" sz="1424" dirty="0"/>
          </a:p>
        </p:txBody>
      </p:sp>
      <p:pic>
        <p:nvPicPr>
          <p:cNvPr id="19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3613428"/>
            <a:ext cx="5954197" cy="7442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860"/>
              </a:lnSpc>
              <a:buNone/>
            </a:pPr>
            <a:r>
              <a:rPr lang="en-US" sz="4688" b="1" dirty="0">
                <a:solidFill>
                  <a:srgbClr val="000000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Server Performance</a:t>
            </a:r>
            <a:endParaRPr lang="en-US" sz="4688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697849"/>
            <a:ext cx="566976" cy="566976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793790" y="5491639"/>
            <a:ext cx="2977039" cy="37207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930"/>
              </a:lnSpc>
              <a:buNone/>
            </a:pPr>
            <a:r>
              <a:rPr lang="en-US" sz="2344" b="1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Response Time</a:t>
            </a:r>
            <a:endParaRPr lang="en-US" sz="2344" dirty="0"/>
          </a:p>
        </p:txBody>
      </p:sp>
      <p:sp>
        <p:nvSpPr>
          <p:cNvPr id="8" name="Text 3"/>
          <p:cNvSpPr/>
          <p:nvPr/>
        </p:nvSpPr>
        <p:spPr>
          <a:xfrm>
            <a:off x="793790" y="5999798"/>
            <a:ext cx="3005495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How quickly the server responds to client requests, measured in milliseconds.</a:t>
            </a:r>
            <a:endParaRPr lang="en-US" sz="1786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9446" y="4697849"/>
            <a:ext cx="566976" cy="566976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4139446" y="5491639"/>
            <a:ext cx="2977039" cy="37207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930"/>
              </a:lnSpc>
              <a:buNone/>
            </a:pPr>
            <a:r>
              <a:rPr lang="en-US" sz="2344" b="1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Load</a:t>
            </a:r>
            <a:endParaRPr lang="en-US" sz="2344" dirty="0"/>
          </a:p>
        </p:txBody>
      </p:sp>
      <p:sp>
        <p:nvSpPr>
          <p:cNvPr id="11" name="Text 5"/>
          <p:cNvSpPr/>
          <p:nvPr/>
        </p:nvSpPr>
        <p:spPr>
          <a:xfrm>
            <a:off x="4139446" y="5999798"/>
            <a:ext cx="3005614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amount of traffic the server is handling, impacting its ability to respond promptly.</a:t>
            </a:r>
            <a:endParaRPr lang="en-US" sz="1786" dirty="0"/>
          </a:p>
        </p:txBody>
      </p:sp>
      <p:pic>
        <p:nvPicPr>
          <p:cNvPr id="12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85221" y="4697849"/>
            <a:ext cx="566976" cy="566976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7485221" y="5491639"/>
            <a:ext cx="2977039" cy="37207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930"/>
              </a:lnSpc>
              <a:buNone/>
            </a:pPr>
            <a:r>
              <a:rPr lang="en-US" sz="2344" b="1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Resource Utilization</a:t>
            </a:r>
            <a:endParaRPr lang="en-US" sz="2344" dirty="0"/>
          </a:p>
        </p:txBody>
      </p:sp>
      <p:sp>
        <p:nvSpPr>
          <p:cNvPr id="14" name="Text 7"/>
          <p:cNvSpPr/>
          <p:nvPr/>
        </p:nvSpPr>
        <p:spPr>
          <a:xfrm>
            <a:off x="7485221" y="5999798"/>
            <a:ext cx="3005614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How efficiently the server uses its resources, such as CPU, memory, and storage.</a:t>
            </a:r>
            <a:endParaRPr lang="en-US" sz="1786" dirty="0"/>
          </a:p>
        </p:txBody>
      </p:sp>
      <p:pic>
        <p:nvPicPr>
          <p:cNvPr id="15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30997" y="4697849"/>
            <a:ext cx="566976" cy="566976"/>
          </a:xfrm>
          <a:prstGeom prst="rect">
            <a:avLst/>
          </a:prstGeom>
        </p:spPr>
      </p:pic>
      <p:sp>
        <p:nvSpPr>
          <p:cNvPr id="16" name="Text 8"/>
          <p:cNvSpPr/>
          <p:nvPr/>
        </p:nvSpPr>
        <p:spPr>
          <a:xfrm>
            <a:off x="10830997" y="5491639"/>
            <a:ext cx="2977039" cy="37207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930"/>
              </a:lnSpc>
              <a:buNone/>
            </a:pPr>
            <a:r>
              <a:rPr lang="en-US" sz="2344" b="1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Uptime</a:t>
            </a:r>
            <a:endParaRPr lang="en-US" sz="2344" dirty="0"/>
          </a:p>
        </p:txBody>
      </p:sp>
      <p:sp>
        <p:nvSpPr>
          <p:cNvPr id="17" name="Text 9"/>
          <p:cNvSpPr/>
          <p:nvPr/>
        </p:nvSpPr>
        <p:spPr>
          <a:xfrm>
            <a:off x="10830997" y="5999798"/>
            <a:ext cx="3005614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percentage of time the server is operational and available to clients.</a:t>
            </a:r>
            <a:endParaRPr lang="en-US" sz="1786" dirty="0"/>
          </a:p>
        </p:txBody>
      </p:sp>
      <p:pic>
        <p:nvPicPr>
          <p:cNvPr id="18" name="Image 6" descr="preencoded.png">
            <a:hlinkClick r:id="rId8" tooltip="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488" y="2270046"/>
            <a:ext cx="4919305" cy="3689509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280190" y="849035"/>
            <a:ext cx="5954197" cy="7442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860"/>
              </a:lnSpc>
              <a:buNone/>
            </a:pPr>
            <a:r>
              <a:rPr lang="en-US" sz="4688" b="1" dirty="0">
                <a:solidFill>
                  <a:srgbClr val="000000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Server Security</a:t>
            </a:r>
            <a:endParaRPr lang="en-US" sz="4688" dirty="0"/>
          </a:p>
        </p:txBody>
      </p:sp>
      <p:sp>
        <p:nvSpPr>
          <p:cNvPr id="7" name="Shape 2"/>
          <p:cNvSpPr/>
          <p:nvPr/>
        </p:nvSpPr>
        <p:spPr>
          <a:xfrm>
            <a:off x="6280190" y="1933456"/>
            <a:ext cx="3664863" cy="2428637"/>
          </a:xfrm>
          <a:prstGeom prst="roundRect">
            <a:avLst>
              <a:gd name="adj" fmla="val 3923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8" name="Text 3"/>
          <p:cNvSpPr/>
          <p:nvPr/>
        </p:nvSpPr>
        <p:spPr>
          <a:xfrm>
            <a:off x="6514624" y="2167890"/>
            <a:ext cx="2977039" cy="37207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930"/>
              </a:lnSpc>
              <a:buNone/>
            </a:pPr>
            <a:r>
              <a:rPr lang="en-US" sz="2344" b="1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Firewall</a:t>
            </a:r>
            <a:endParaRPr lang="en-US" sz="2344" dirty="0"/>
          </a:p>
        </p:txBody>
      </p:sp>
      <p:sp>
        <p:nvSpPr>
          <p:cNvPr id="9" name="Text 4"/>
          <p:cNvSpPr/>
          <p:nvPr/>
        </p:nvSpPr>
        <p:spPr>
          <a:xfrm>
            <a:off x="6514624" y="2676049"/>
            <a:ext cx="3195995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software or hardware barrier that controls network traffic, blocking unauthorized access to the server.</a:t>
            </a:r>
            <a:endParaRPr lang="en-US" sz="1786" dirty="0"/>
          </a:p>
        </p:txBody>
      </p:sp>
      <p:sp>
        <p:nvSpPr>
          <p:cNvPr id="10" name="Shape 5"/>
          <p:cNvSpPr/>
          <p:nvPr/>
        </p:nvSpPr>
        <p:spPr>
          <a:xfrm>
            <a:off x="10171867" y="1933456"/>
            <a:ext cx="3664863" cy="2428637"/>
          </a:xfrm>
          <a:prstGeom prst="roundRect">
            <a:avLst>
              <a:gd name="adj" fmla="val 3923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1" name="Text 6"/>
          <p:cNvSpPr/>
          <p:nvPr/>
        </p:nvSpPr>
        <p:spPr>
          <a:xfrm>
            <a:off x="10406301" y="2167890"/>
            <a:ext cx="2977039" cy="37207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930"/>
              </a:lnSpc>
              <a:buNone/>
            </a:pPr>
            <a:r>
              <a:rPr lang="en-US" sz="2344" b="1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Antivirus Software</a:t>
            </a:r>
            <a:endParaRPr lang="en-US" sz="2344" dirty="0"/>
          </a:p>
        </p:txBody>
      </p:sp>
      <p:sp>
        <p:nvSpPr>
          <p:cNvPr id="12" name="Text 7"/>
          <p:cNvSpPr/>
          <p:nvPr/>
        </p:nvSpPr>
        <p:spPr>
          <a:xfrm>
            <a:off x="10406301" y="2676049"/>
            <a:ext cx="3195995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Software that detects and removes malware, protecting the server and data from malicious attacks.</a:t>
            </a:r>
            <a:endParaRPr lang="en-US" sz="1786" dirty="0"/>
          </a:p>
        </p:txBody>
      </p:sp>
      <p:sp>
        <p:nvSpPr>
          <p:cNvPr id="13" name="Shape 8"/>
          <p:cNvSpPr/>
          <p:nvPr/>
        </p:nvSpPr>
        <p:spPr>
          <a:xfrm>
            <a:off x="6280190" y="4588907"/>
            <a:ext cx="3664863" cy="2791539"/>
          </a:xfrm>
          <a:prstGeom prst="roundRect">
            <a:avLst>
              <a:gd name="adj" fmla="val 3413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4" name="Text 9"/>
          <p:cNvSpPr/>
          <p:nvPr/>
        </p:nvSpPr>
        <p:spPr>
          <a:xfrm>
            <a:off x="6514624" y="4823341"/>
            <a:ext cx="2977039" cy="37207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930"/>
              </a:lnSpc>
              <a:buNone/>
            </a:pPr>
            <a:r>
              <a:rPr lang="en-US" sz="2344" b="1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Regular Updates</a:t>
            </a:r>
            <a:endParaRPr lang="en-US" sz="2344" dirty="0"/>
          </a:p>
        </p:txBody>
      </p:sp>
      <p:sp>
        <p:nvSpPr>
          <p:cNvPr id="15" name="Text 10"/>
          <p:cNvSpPr/>
          <p:nvPr/>
        </p:nvSpPr>
        <p:spPr>
          <a:xfrm>
            <a:off x="6514624" y="5331500"/>
            <a:ext cx="3195995" cy="18145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Keeping the operating system, applications, and security software up-to-date is crucial to patch vulnerabilities.</a:t>
            </a:r>
            <a:endParaRPr lang="en-US" sz="1786" dirty="0"/>
          </a:p>
        </p:txBody>
      </p:sp>
      <p:sp>
        <p:nvSpPr>
          <p:cNvPr id="16" name="Shape 11"/>
          <p:cNvSpPr/>
          <p:nvPr/>
        </p:nvSpPr>
        <p:spPr>
          <a:xfrm>
            <a:off x="10171867" y="4588907"/>
            <a:ext cx="3664863" cy="2791539"/>
          </a:xfrm>
          <a:prstGeom prst="roundRect">
            <a:avLst>
              <a:gd name="adj" fmla="val 3413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7" name="Text 12"/>
          <p:cNvSpPr/>
          <p:nvPr/>
        </p:nvSpPr>
        <p:spPr>
          <a:xfrm>
            <a:off x="10406301" y="4823341"/>
            <a:ext cx="2977039" cy="37207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930"/>
              </a:lnSpc>
              <a:buNone/>
            </a:pPr>
            <a:r>
              <a:rPr lang="en-US" sz="2344" b="1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Strong Passwords</a:t>
            </a:r>
            <a:endParaRPr lang="en-US" sz="2344" dirty="0"/>
          </a:p>
        </p:txBody>
      </p:sp>
      <p:sp>
        <p:nvSpPr>
          <p:cNvPr id="18" name="Text 13"/>
          <p:cNvSpPr/>
          <p:nvPr/>
        </p:nvSpPr>
        <p:spPr>
          <a:xfrm>
            <a:off x="10406301" y="5331500"/>
            <a:ext cx="3195995" cy="18145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Using strong and unique passwords for server administration and user accounts helps prevent unauthorized access.</a:t>
            </a:r>
            <a:endParaRPr lang="en-US" sz="1786" dirty="0"/>
          </a:p>
        </p:txBody>
      </p:sp>
      <p:pic>
        <p:nvPicPr>
          <p:cNvPr id="19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2024-08-11T16:15:32Z</dcterms:created>
  <dcterms:modified xsi:type="dcterms:W3CDTF">2024-08-11T16:15:32Z</dcterms:modified>
</cp:coreProperties>
</file>